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03" r:id="rId2"/>
    <p:sldId id="434" r:id="rId3"/>
    <p:sldId id="602" r:id="rId4"/>
    <p:sldId id="690" r:id="rId5"/>
    <p:sldId id="688" r:id="rId6"/>
    <p:sldId id="547" r:id="rId7"/>
    <p:sldId id="548" r:id="rId8"/>
    <p:sldId id="563" r:id="rId9"/>
    <p:sldId id="686" r:id="rId10"/>
    <p:sldId id="689" r:id="rId11"/>
    <p:sldId id="598" r:id="rId12"/>
    <p:sldId id="597" r:id="rId13"/>
    <p:sldId id="599" r:id="rId14"/>
    <p:sldId id="560" r:id="rId15"/>
    <p:sldId id="591" r:id="rId16"/>
    <p:sldId id="590" r:id="rId17"/>
    <p:sldId id="555" r:id="rId18"/>
    <p:sldId id="687" r:id="rId19"/>
    <p:sldId id="553" r:id="rId20"/>
    <p:sldId id="554" r:id="rId21"/>
    <p:sldId id="685" r:id="rId22"/>
    <p:sldId id="684" r:id="rId23"/>
    <p:sldId id="683" r:id="rId24"/>
    <p:sldId id="595" r:id="rId25"/>
    <p:sldId id="596" r:id="rId26"/>
    <p:sldId id="691" r:id="rId27"/>
    <p:sldId id="692" r:id="rId28"/>
    <p:sldId id="693" r:id="rId29"/>
    <p:sldId id="682" r:id="rId30"/>
    <p:sldId id="681" r:id="rId31"/>
    <p:sldId id="694" r:id="rId32"/>
    <p:sldId id="558" r:id="rId33"/>
    <p:sldId id="593" r:id="rId34"/>
    <p:sldId id="592" r:id="rId35"/>
    <p:sldId id="594" r:id="rId36"/>
    <p:sldId id="562" r:id="rId37"/>
    <p:sldId id="600" r:id="rId38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7940" autoAdjust="0"/>
  </p:normalViewPr>
  <p:slideViewPr>
    <p:cSldViewPr>
      <p:cViewPr varScale="1">
        <p:scale>
          <a:sx n="143" d="100"/>
          <a:sy n="143" d="100"/>
        </p:scale>
        <p:origin x="-1872" y="-5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2013-10-01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2013-10-01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irksmode.org/blog/archives/2010/04/a_pixel_is_not.html" TargetMode="External"/><Relationship Id="rId4" Type="http://schemas.openxmlformats.org/officeDocument/2006/relationships/hyperlink" Target="http://en.wikipedia.org/wiki/List_of_displays_by_pixel_density" TargetMode="External"/><Relationship Id="rId5" Type="http://schemas.openxmlformats.org/officeDocument/2006/relationships/hyperlink" Target="http://www.w3.org/TR/css3-values/" TargetMode="External"/><Relationship Id="rId6" Type="http://schemas.openxmlformats.org/officeDocument/2006/relationships/hyperlink" Target="http://girliemac.com/blog/2012/08/03/resolution-in-media-queries/" TargetMode="External"/><Relationship Id="rId7" Type="http://schemas.openxmlformats.org/officeDocument/2006/relationships/hyperlink" Target="http://www.w3.org/TR/css3-mediaqueries/" TargetMode="External"/><Relationship Id="rId8" Type="http://schemas.openxmlformats.org/officeDocument/2006/relationships/hyperlink" Target="http://www.alistapart.com/articles/a-pixel-identity-crisi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901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maximum-</a:t>
            </a:r>
            <a:r>
              <a:rPr lang="sv-SE" dirty="0" err="1" smtClean="0"/>
              <a:t>scale</a:t>
            </a:r>
            <a:r>
              <a:rPr lang="sv-SE" dirty="0" smtClean="0"/>
              <a:t>,</a:t>
            </a:r>
            <a:r>
              <a:rPr lang="sv-SE" baseline="0" dirty="0" smtClean="0"/>
              <a:t> minimum-</a:t>
            </a:r>
            <a:r>
              <a:rPr lang="sv-SE" baseline="0" dirty="0" err="1" smtClean="0"/>
              <a:t>scale</a:t>
            </a:r>
            <a:r>
              <a:rPr lang="sv-SE" baseline="0" dirty="0" smtClean="0"/>
              <a:t>: Hur mycket/lite ska man kunna zooma.</a:t>
            </a:r>
          </a:p>
          <a:p>
            <a:r>
              <a:rPr lang="sv-SE" baseline="0" dirty="0" err="1" smtClean="0"/>
              <a:t>user-scalable</a:t>
            </a:r>
            <a:r>
              <a:rPr lang="sv-SE" baseline="0" dirty="0" smtClean="0"/>
              <a:t>: </a:t>
            </a:r>
            <a:r>
              <a:rPr lang="sv-SE" baseline="0" dirty="0" err="1" smtClean="0"/>
              <a:t>false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049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kan komma.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400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är</a:t>
            </a:r>
            <a:r>
              <a:rPr lang="sv-SE" baseline="0" dirty="0" smtClean="0"/>
              <a:t> föreslaget till CSS3. Inget stöd ännu.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3"/>
              </a:rPr>
              <a:t>http://www.quirksmode.org/blog/archives/2010/04/a_pixel_is_not.html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4"/>
              </a:rPr>
              <a:t>http://en.wikipedia.org/wiki/List_of_displays_by_pixel_density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http://www.w3.org/TR/css3-values/#resolution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6"/>
              </a:rPr>
              <a:t>http://girliemac.com/blog/2012/08/03/resolution-in-media-queries/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7"/>
              </a:rPr>
              <a:t>http://www.w3.org/TR/css3-mediaqueries/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8"/>
              </a:rPr>
              <a:t>http://www.alistapart.com/articles/a-pixel-identity-crisis/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http://jardenberg.se/b/responsive-web-design-nagra-favoriter/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Man bör </a:t>
            </a:r>
            <a:r>
              <a:rPr lang="sv-SE" dirty="0" err="1" smtClean="0"/>
              <a:t>speca</a:t>
            </a:r>
            <a:r>
              <a:rPr lang="sv-SE" dirty="0" smtClean="0"/>
              <a:t> alla för sig: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="72x72"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="114x114"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="apple-touch-icon-iphone4.png"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="144x144"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="apple-touch-icon-ipad3.png" /&gt;</a:t>
            </a:r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57*57 3g, 3gs</a:t>
            </a:r>
          </a:p>
          <a:p>
            <a:r>
              <a:rPr lang="sv-SE" dirty="0" smtClean="0"/>
              <a:t>72*72 </a:t>
            </a:r>
            <a:r>
              <a:rPr lang="sv-SE" dirty="0" err="1" smtClean="0"/>
              <a:t>iPad</a:t>
            </a:r>
            <a:endParaRPr lang="sv-SE" dirty="0" smtClean="0"/>
          </a:p>
          <a:p>
            <a:r>
              <a:rPr lang="sv-SE" dirty="0" smtClean="0"/>
              <a:t>114*114 4g</a:t>
            </a:r>
          </a:p>
          <a:p>
            <a:r>
              <a:rPr lang="sv-SE" dirty="0" smtClean="0"/>
              <a:t>144*144 </a:t>
            </a:r>
            <a:r>
              <a:rPr lang="sv-SE" dirty="0" err="1" smtClean="0"/>
              <a:t>iPad</a:t>
            </a:r>
            <a:r>
              <a:rPr lang="sv-SE" dirty="0" smtClean="0"/>
              <a:t> Retina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633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www.alistapart.com/d/responsive-web-design/ex/ex-site-FINAL.html" TargetMode="External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istapart.com/articles/responsive-web-desig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www.cacaotour.com/index.php/en/home" TargetMode="External"/><Relationship Id="rId5" Type="http://schemas.openxmlformats.org/officeDocument/2006/relationships/image" Target="../media/image43.png"/><Relationship Id="rId6" Type="http://schemas.openxmlformats.org/officeDocument/2006/relationships/hyperlink" Target="http://staffanstorp.se/" TargetMode="External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diaqueri.es/popular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ml5boilerplate.com/mobil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</a:t>
            </a:r>
            <a:r>
              <a:rPr lang="sv-SE" b="1" dirty="0" smtClean="0"/>
              <a:t>– </a:t>
            </a:r>
            <a:r>
              <a:rPr lang="sv-SE" b="1" dirty="0" smtClean="0"/>
              <a:t>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5</a:t>
            </a:r>
            <a:r>
              <a:rPr lang="sv-SE" sz="2800" b="1" dirty="0" smtClean="0">
                <a:latin typeface="Minya Nouvelle" pitchFamily="2" charset="0"/>
              </a:rPr>
              <a:t>, </a:t>
            </a:r>
            <a:r>
              <a:rPr lang="sv-SE" sz="2800" b="1" dirty="0" smtClean="0">
                <a:latin typeface="Minya Nouvelle" pitchFamily="2" charset="0"/>
              </a:rPr>
              <a:t>HT2013</a:t>
            </a:r>
            <a:endParaRPr lang="sv-SE" sz="2800" b="1" dirty="0" smtClean="0">
              <a:latin typeface="Minya Nouvelle" pitchFamily="2" charset="0"/>
            </a:endParaRPr>
          </a:p>
          <a:p>
            <a:r>
              <a:rPr lang="sv-SE" sz="2800" dirty="0" smtClean="0">
                <a:latin typeface="Minya Nouvelle" pitchFamily="2" charset="0"/>
              </a:rPr>
              <a:t>Mobile </a:t>
            </a:r>
            <a:r>
              <a:rPr lang="sv-SE" sz="2800" dirty="0" err="1" smtClean="0">
                <a:latin typeface="Minya Nouvelle" pitchFamily="2" charset="0"/>
              </a:rPr>
              <a:t>First</a:t>
            </a:r>
            <a:endParaRPr lang="sv-SE" sz="2800" dirty="0" smtClean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89053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Progressive Enhancement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3568" y="2065412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11761" y="1489348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20072" y="1489348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10022" y="1705372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219" y="2209428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53858" y="1705372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6452609" y="3713195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99992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3608" y="4585692"/>
            <a:ext cx="257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inya Nouvelle" pitchFamily="2" charset="0"/>
              </a:rPr>
              <a:t>“Mobile First”</a:t>
            </a:r>
            <a:endParaRPr lang="en-US" sz="3200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9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1: På telefoner</a:t>
            </a:r>
          </a:p>
        </p:txBody>
      </p:sp>
      <p:pic>
        <p:nvPicPr>
          <p:cNvPr id="16896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9213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4" name="Picture 4" descr="L:\WorkSpace\tstjo\Icons\v_collection_png\256x256\shadow\mobile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549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6" name="Picture 6" descr="L:\WorkSpace\tstjo\Icons\v_collection_png\256x256\shadow\mobilepho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782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8" name="Picture 8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8" y="1730597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0" name="Picture 10" descr="L:\WorkSpace\tstjo\Icons\v_collection_png\256x256\shadow\pd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3175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2" name="Picture 12" descr="L:\WorkSpace\tstjo\Icons\v_collection_png\256x256\shadow\md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32" y="3505572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7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2: Emulatorer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3083546"/>
            <a:ext cx="1573982" cy="92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3768" y="321754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http://create.msdn.com</a:t>
            </a:r>
          </a:p>
          <a:p>
            <a:r>
              <a:rPr lang="sv-SE" dirty="0" smtClean="0">
                <a:latin typeface="Minya Nouvelle" pitchFamily="2" charset="0"/>
              </a:rPr>
              <a:t>Enbart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013" y="2866792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Windows </a:t>
            </a:r>
            <a:r>
              <a:rPr lang="sv-SE" b="1" dirty="0" err="1" smtClean="0">
                <a:latin typeface="Minya Nouvelle" pitchFamily="2" charset="0"/>
              </a:rPr>
              <a:t>Phone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2011988"/>
            <a:ext cx="15899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177738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Android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768" y="222336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http://developer.android.com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6" y="4297660"/>
            <a:ext cx="1590900" cy="94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4081636"/>
            <a:ext cx="9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iPhone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3768" y="451368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http://</a:t>
            </a:r>
            <a:r>
              <a:rPr lang="sv-SE" dirty="0" smtClean="0">
                <a:latin typeface="Minya Nouvelle" pitchFamily="2" charset="0"/>
              </a:rPr>
              <a:t>developer.apple.com/technologies/tools/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Enbart OSX</a:t>
            </a:r>
          </a:p>
        </p:txBody>
      </p:sp>
      <p:pic>
        <p:nvPicPr>
          <p:cNvPr id="163844" name="Picture 4" descr="C:\Users\tstjo\AppData\Local\Temp\SNAGHTML703076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80126"/>
            <a:ext cx="2592288" cy="24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91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3</a:t>
            </a:r>
            <a:r>
              <a:rPr lang="sv-SE" sz="2400" b="1" dirty="0" smtClean="0">
                <a:latin typeface="Minya Nouvelle" pitchFamily="2" charset="0"/>
              </a:rPr>
              <a:t>: På vanlig skärm</a:t>
            </a:r>
          </a:p>
        </p:txBody>
      </p:sp>
      <p:pic>
        <p:nvPicPr>
          <p:cNvPr id="169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09428"/>
            <a:ext cx="24574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Skärmavbild 2013-10-01 kl. 14.0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5412"/>
            <a:ext cx="2160240" cy="28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ärmavbild 2013-10-01 kl. 15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9228"/>
            <a:ext cx="8460432" cy="49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Opera</a:t>
            </a:r>
            <a:endParaRPr lang="sv-SE" dirty="0"/>
          </a:p>
        </p:txBody>
      </p:sp>
      <p:pic>
        <p:nvPicPr>
          <p:cNvPr id="4" name="Picture 2" descr="http://www.opera.com/bitmaps/products/mobile/campaign/0710-3000/diag-mobile-min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496" y="1057300"/>
            <a:ext cx="7302942" cy="4299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35511" y="5017740"/>
            <a:ext cx="4992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Källa 2012: </a:t>
            </a:r>
            <a:r>
              <a:rPr lang="sv-SE" dirty="0"/>
              <a:t>http://www.opera.com/mobile/specs/</a:t>
            </a:r>
          </a:p>
          <a:p>
            <a:endParaRPr lang="sv-SE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9228"/>
            <a:ext cx="1326148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6217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ärmavbild 2013-10-02 kl. 08.3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7220"/>
            <a:ext cx="8799802" cy="50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Enhetsbredder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611560" y="148934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19672" y="271348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96336" y="1561356"/>
            <a:ext cx="936104" cy="136815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24128" y="357758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35896" y="1489348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907704" y="1057300"/>
            <a:ext cx="165618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67744" y="3793604"/>
            <a:ext cx="504056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15816" y="292950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11960" y="1273324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6016" y="2641476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6200000">
            <a:off x="791580" y="253346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1600" y="4369668"/>
            <a:ext cx="425502" cy="72008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6200000">
            <a:off x="6981075" y="1240515"/>
            <a:ext cx="302805" cy="51244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24128" y="1705372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32240" y="2569468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139952" y="3865612"/>
            <a:ext cx="7837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80312" y="3937620"/>
            <a:ext cx="1152128" cy="65645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99992" y="3433564"/>
            <a:ext cx="315996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555776" y="393762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6200000">
            <a:off x="6175816" y="965651"/>
            <a:ext cx="680802" cy="1152129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7544" y="1201316"/>
            <a:ext cx="8208912" cy="424847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3528" y="1129307"/>
            <a:ext cx="8568952" cy="4176465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Feature </a:t>
            </a:r>
            <a:r>
              <a:rPr lang="sv-SE" dirty="0" err="1" smtClean="0"/>
              <a:t>Phone</a:t>
            </a:r>
            <a:r>
              <a:rPr lang="sv-SE" dirty="0" smtClean="0"/>
              <a:t>/</a:t>
            </a:r>
            <a:r>
              <a:rPr lang="sv-SE" dirty="0" err="1" smtClean="0"/>
              <a:t>Smartphone</a:t>
            </a:r>
            <a:endParaRPr lang="sv-SE" dirty="0"/>
          </a:p>
        </p:txBody>
      </p:sp>
      <p:pic>
        <p:nvPicPr>
          <p:cNvPr id="6" name="Picture 2" descr="Much better brows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273324"/>
            <a:ext cx="2133600" cy="2808094"/>
          </a:xfrm>
          <a:prstGeom prst="rect">
            <a:avLst/>
          </a:prstGeom>
          <a:noFill/>
        </p:spPr>
      </p:pic>
      <p:pic>
        <p:nvPicPr>
          <p:cNvPr id="7" name="Picture 4" descr="http://images.apple.com/euro/iphone/features/images/safari-zoom-201006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4324" y="2865598"/>
            <a:ext cx="3124200" cy="2024798"/>
          </a:xfrm>
          <a:prstGeom prst="rect">
            <a:avLst/>
          </a:prstGeom>
          <a:noFill/>
        </p:spPr>
      </p:pic>
      <p:pic>
        <p:nvPicPr>
          <p:cNvPr id="8" name="Picture 9" descr="http://www.slashphone.com/media/data/766/digia-mobile-brows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4660" y="1692374"/>
            <a:ext cx="2857500" cy="318135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80944" y="1387014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</a:t>
            </a:r>
            <a:r>
              <a:rPr lang="en-US" sz="9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"mobile.css"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7972" y="4713691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</a:t>
            </a:r>
            <a:r>
              <a:rPr lang="en-US" sz="9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75" y="1303951"/>
            <a:ext cx="5331329" cy="407382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129029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96" y="1150016"/>
            <a:ext cx="2493077" cy="3739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71873" y="1303951"/>
            <a:ext cx="2836431" cy="4073829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1993140" y="4889632"/>
            <a:ext cx="2478733" cy="488148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Connector 5"/>
          <p:cNvCxnSpPr/>
          <p:nvPr/>
        </p:nvCxnSpPr>
        <p:spPr>
          <a:xfrm>
            <a:off x="4471873" y="11500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65312" y="11557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65312" y="4895332"/>
            <a:ext cx="2506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965312" y="1150016"/>
            <a:ext cx="2506561" cy="5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702400" y="647517"/>
            <a:ext cx="2535817" cy="2182083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81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</a:t>
            </a:r>
            <a:r>
              <a:rPr lang="sv-SE" b="1" dirty="0" smtClean="0"/>
              <a:t>– </a:t>
            </a:r>
            <a:r>
              <a:rPr lang="sv-SE" b="1" dirty="0" smtClean="0"/>
              <a:t>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5391219" cy="6494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Tekniker för mobil </a:t>
            </a:r>
            <a:r>
              <a:rPr lang="sv-SE" dirty="0" err="1" smtClean="0">
                <a:latin typeface="Minya Nouvelle" pitchFamily="2" charset="0"/>
              </a:rPr>
              <a:t>surfning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Möjligheter och </a:t>
            </a:r>
            <a:r>
              <a:rPr lang="sv-SE" dirty="0" smtClean="0">
                <a:latin typeface="Minya Nouvelle" pitchFamily="2" charset="0"/>
              </a:rPr>
              <a:t>fallgropar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Graceful</a:t>
            </a:r>
            <a:r>
              <a:rPr lang="sv-SE" dirty="0" smtClean="0">
                <a:latin typeface="Minya Nouvelle" pitchFamily="2" charset="0"/>
              </a:rPr>
              <a:t> degradation/Progressive </a:t>
            </a:r>
            <a:r>
              <a:rPr lang="sv-SE" dirty="0" err="1" smtClean="0">
                <a:latin typeface="Minya Nouvelle" pitchFamily="2" charset="0"/>
              </a:rPr>
              <a:t>Enhancement</a:t>
            </a:r>
            <a:r>
              <a:rPr lang="sv-SE" dirty="0" smtClean="0">
                <a:latin typeface="Minya Nouvelle" pitchFamily="2" charset="0"/>
              </a:rPr>
              <a:t> 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Statistik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Opera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Sidor för </a:t>
            </a:r>
            <a:r>
              <a:rPr lang="sv-SE" dirty="0" err="1" smtClean="0">
                <a:latin typeface="Minya Nouvelle" pitchFamily="2" charset="0"/>
              </a:rPr>
              <a:t>smartphones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Testning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Responsiv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smtClean="0">
                <a:latin typeface="Minya Nouvelle" pitchFamily="2" charset="0"/>
              </a:rPr>
              <a:t>webbdesign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High</a:t>
            </a:r>
            <a:r>
              <a:rPr lang="sv-SE" dirty="0" smtClean="0">
                <a:latin typeface="Minya Nouvelle" pitchFamily="2" charset="0"/>
              </a:rPr>
              <a:t> DPI-</a:t>
            </a:r>
            <a:r>
              <a:rPr lang="sv-SE" dirty="0" err="1" smtClean="0">
                <a:latin typeface="Minya Nouvelle" pitchFamily="2" charset="0"/>
              </a:rPr>
              <a:t>screens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0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857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4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7736" y="2019555"/>
            <a:ext cx="2091112" cy="3136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986087"/>
            <a:ext cx="2112235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84" y="3587889"/>
            <a:ext cx="1152128" cy="191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81" y="3587889"/>
            <a:ext cx="1168524" cy="193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7544" y="1201316"/>
            <a:ext cx="792088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"viewport"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content=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width:device-width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, initial-scale=1.0" /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315200" y="1461600"/>
            <a:ext cx="1421618" cy="1684800"/>
          </a:xfrm>
          <a:custGeom>
            <a:avLst/>
            <a:gdLst>
              <a:gd name="connsiteX0" fmla="*/ 907200 w 1421618"/>
              <a:gd name="connsiteY0" fmla="*/ 0 h 1684800"/>
              <a:gd name="connsiteX1" fmla="*/ 1382400 w 1421618"/>
              <a:gd name="connsiteY1" fmla="*/ 388800 h 1684800"/>
              <a:gd name="connsiteX2" fmla="*/ 0 w 1421618"/>
              <a:gd name="connsiteY2" fmla="*/ 1684800 h 16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1618" h="1684800">
                <a:moveTo>
                  <a:pt x="907200" y="0"/>
                </a:moveTo>
                <a:cubicBezTo>
                  <a:pt x="1220400" y="54000"/>
                  <a:pt x="1533600" y="108000"/>
                  <a:pt x="1382400" y="388800"/>
                </a:cubicBezTo>
                <a:cubicBezTo>
                  <a:pt x="1231200" y="669600"/>
                  <a:pt x="615600" y="1177200"/>
                  <a:pt x="0" y="16848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3608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8095" y="1561356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"800px-1024px"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08037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56109" y="156135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320px</a:t>
            </a:r>
          </a:p>
        </p:txBody>
      </p:sp>
    </p:spTree>
    <p:extLst>
      <p:ext uri="{BB962C8B-B14F-4D97-AF65-F5344CB8AC3E}">
        <p14:creationId xmlns:p14="http://schemas.microsoft.com/office/powerpoint/2010/main" val="96989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822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1" y="1154038"/>
            <a:ext cx="4360013" cy="407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63" y="1633364"/>
            <a:ext cx="3009753" cy="33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18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967001" y="5152464"/>
            <a:ext cx="3069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http://mediaqueri.es/popular/</a:t>
            </a:r>
          </a:p>
        </p:txBody>
      </p:sp>
      <p:pic>
        <p:nvPicPr>
          <p:cNvPr id="1812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201316"/>
            <a:ext cx="8316416" cy="2968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Rectangle 5"/>
          <p:cNvSpPr/>
          <p:nvPr/>
        </p:nvSpPr>
        <p:spPr>
          <a:xfrm>
            <a:off x="6746317" y="4585692"/>
            <a:ext cx="229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http://staffanstorp.se/</a:t>
            </a:r>
          </a:p>
        </p:txBody>
      </p:sp>
      <p:pic>
        <p:nvPicPr>
          <p:cNvPr id="181252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2814">
            <a:off x="3134483" y="3732166"/>
            <a:ext cx="2847975" cy="1724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8125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51230"/>
            <a:ext cx="2343150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8" name="Rectangle 7"/>
          <p:cNvSpPr/>
          <p:nvPr/>
        </p:nvSpPr>
        <p:spPr>
          <a:xfrm>
            <a:off x="4392488" y="4864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sv-SE" dirty="0"/>
              <a:t>http</a:t>
            </a:r>
            <a:r>
              <a:rPr lang="sv-SE" dirty="0" smtClean="0"/>
              <a:t>://www.cacaotour.com/</a:t>
            </a:r>
          </a:p>
        </p:txBody>
      </p:sp>
    </p:spTree>
    <p:extLst>
      <p:ext uri="{BB962C8B-B14F-4D97-AF65-F5344CB8AC3E}">
        <p14:creationId xmlns:p14="http://schemas.microsoft.com/office/powerpoint/2010/main" val="23177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Bilder/Video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201316"/>
            <a:ext cx="2522898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329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32" y="1219789"/>
            <a:ext cx="2502081" cy="23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42998" y="1201316"/>
            <a:ext cx="1269513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70" y="1219789"/>
            <a:ext cx="1221873" cy="11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709129" y="3874378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902100" y="3819892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72200" y="3848090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65171" y="3793604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1979712" y="4297660"/>
            <a:ext cx="5256584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video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thatimg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450px; } 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Ej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height!</a:t>
            </a:r>
            <a:endParaRPr lang="en-US" sz="14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05308"/>
              </p:ext>
            </p:extLst>
          </p:nvPr>
        </p:nvGraphicFramePr>
        <p:xfrm>
          <a:off x="899592" y="1129308"/>
          <a:ext cx="7058867" cy="24378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height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Höjd på aktuell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device-height</a:t>
                      </a:r>
                      <a:endParaRPr lang="sv-SE" sz="1600" b="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Enhetens totala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27126" y="3851384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129308"/>
            <a:ext cx="7964438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All devices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"main.css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Screens &gt; 480px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Smartphones &lt;=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480px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"only screen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and 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max-width:480px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)"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"sp.css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Regular handheld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30746" y="2857500"/>
            <a:ext cx="1821002" cy="244827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0746" y="4945732"/>
            <a:ext cx="1821002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0746" y="36520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480px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4328" y="458569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320px</a:t>
            </a:r>
          </a:p>
        </p:txBody>
      </p:sp>
      <p:pic>
        <p:nvPicPr>
          <p:cNvPr id="7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785492"/>
            <a:ext cx="1821002" cy="273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020272" y="2785492"/>
            <a:ext cx="0" cy="2731504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1282992">
            <a:off x="1403648" y="4081636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max-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device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går också bra om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viewport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är omställd till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width:device-width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447642" y="2633472"/>
            <a:ext cx="2307085" cy="1820073"/>
          </a:xfrm>
          <a:custGeom>
            <a:avLst/>
            <a:gdLst>
              <a:gd name="connsiteX0" fmla="*/ 0 w 2307085"/>
              <a:gd name="connsiteY0" fmla="*/ 1792224 h 1820073"/>
              <a:gd name="connsiteX1" fmla="*/ 1580083 w 2307085"/>
              <a:gd name="connsiteY1" fmla="*/ 1638605 h 1820073"/>
              <a:gd name="connsiteX2" fmla="*/ 2296972 w 2307085"/>
              <a:gd name="connsiteY2" fmla="*/ 424282 h 1820073"/>
              <a:gd name="connsiteX3" fmla="*/ 1097280 w 2307085"/>
              <a:gd name="connsiteY3" fmla="*/ 0 h 182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085" h="1820073">
                <a:moveTo>
                  <a:pt x="0" y="1792224"/>
                </a:moveTo>
                <a:cubicBezTo>
                  <a:pt x="598627" y="1829409"/>
                  <a:pt x="1197254" y="1866595"/>
                  <a:pt x="1580083" y="1638605"/>
                </a:cubicBezTo>
                <a:cubicBezTo>
                  <a:pt x="1962912" y="1410615"/>
                  <a:pt x="2377439" y="697383"/>
                  <a:pt x="2296972" y="424282"/>
                </a:cubicBezTo>
                <a:cubicBezTo>
                  <a:pt x="2216505" y="151181"/>
                  <a:pt x="1656892" y="75590"/>
                  <a:pt x="109728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75856" y="2641476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4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1520" y="1273324"/>
            <a:ext cx="4536504" cy="2952328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High</a:t>
            </a:r>
            <a:r>
              <a:rPr lang="sv-SE" dirty="0" smtClean="0"/>
              <a:t> DPI </a:t>
            </a:r>
            <a:r>
              <a:rPr lang="sv-SE" dirty="0" err="1" smtClean="0"/>
              <a:t>screens</a:t>
            </a:r>
            <a:endParaRPr lang="sv-SE" dirty="0"/>
          </a:p>
        </p:txBody>
      </p:sp>
      <p:pic>
        <p:nvPicPr>
          <p:cNvPr id="4" name="Picture 2" descr="iPhone 3G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61356"/>
            <a:ext cx="1489256" cy="2433475"/>
          </a:xfrm>
          <a:prstGeom prst="rect">
            <a:avLst/>
          </a:prstGeom>
          <a:noFill/>
        </p:spPr>
      </p:pic>
      <p:pic>
        <p:nvPicPr>
          <p:cNvPr id="5" name="Picture 4" descr="iPhon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520607"/>
            <a:ext cx="2063367" cy="251497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63688" y="4441676"/>
            <a:ext cx="1288372" cy="7831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sz="2000" b="1" dirty="0" smtClean="0"/>
              <a:t>320px vs. 640px</a:t>
            </a:r>
            <a:endParaRPr lang="sv-SE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203848" y="4371607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b="1" dirty="0" smtClean="0">
                <a:latin typeface="Minya Nouvelle" pitchFamily="2" charset="0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5436096" y="2569468"/>
            <a:ext cx="720080" cy="720080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24328" y="256946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64288" y="2569468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428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432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516216" y="2929508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300192" y="3649588"/>
            <a:ext cx="576064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20072" y="2209428"/>
            <a:ext cx="112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3gs-</a:t>
            </a:r>
            <a:r>
              <a:rPr lang="en-US" dirty="0" smtClean="0">
                <a:latin typeface="Minya Nouvelle" pitchFamily="2" charset="0"/>
              </a:rPr>
              <a:t> 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87362" y="22094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4+</a:t>
            </a:r>
            <a:r>
              <a:rPr lang="en-US" dirty="0" smtClean="0">
                <a:latin typeface="Minya Nouvelle" pitchFamily="2" charset="0"/>
              </a:rPr>
              <a:t> 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2280" y="3793107"/>
            <a:ext cx="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nya Nouvelle" pitchFamily="2" charset="0"/>
              </a:rPr>
              <a:t>galaxy S4</a:t>
            </a:r>
            <a:r>
              <a:rPr lang="en-US" dirty="0" smtClean="0">
                <a:latin typeface="Minya Nouvelle" pitchFamily="2" charset="0"/>
              </a:rPr>
              <a:t> </a:t>
            </a:r>
            <a:endParaRPr lang="en-US" dirty="0" smtClean="0">
              <a:latin typeface="Minya Nouvelle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80312" y="4225652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20272" y="4225652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2027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38031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39855" y="4225155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39855" y="458469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2027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8031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39855" y="494424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36096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1dppx</a:t>
            </a:r>
            <a:endParaRPr lang="en-US" sz="1600" i="1" dirty="0"/>
          </a:p>
        </p:txBody>
      </p:sp>
      <p:sp>
        <p:nvSpPr>
          <p:cNvPr id="31" name="Rectangle 30"/>
          <p:cNvSpPr/>
          <p:nvPr/>
        </p:nvSpPr>
        <p:spPr>
          <a:xfrm>
            <a:off x="7164288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>
                <a:latin typeface="Minya Nouvelle" pitchFamily="2" charset="0"/>
              </a:rPr>
              <a:t>2</a:t>
            </a:r>
            <a:r>
              <a:rPr lang="sv-SE" sz="1200" i="1" dirty="0" smtClean="0">
                <a:latin typeface="Minya Nouvelle" pitchFamily="2" charset="0"/>
              </a:rPr>
              <a:t>dppx</a:t>
            </a:r>
            <a:endParaRPr lang="en-US" sz="1600" i="1" dirty="0"/>
          </a:p>
        </p:txBody>
      </p:sp>
      <p:sp>
        <p:nvSpPr>
          <p:cNvPr id="32" name="Rectangle 31"/>
          <p:cNvSpPr/>
          <p:nvPr/>
        </p:nvSpPr>
        <p:spPr>
          <a:xfrm>
            <a:off x="7020272" y="5305772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3dppx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4472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1417340"/>
            <a:ext cx="8064896" cy="388843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Resolution/CSS Resolution</a:t>
            </a:r>
            <a:endParaRPr lang="en-US" dirty="0"/>
          </a:p>
        </p:txBody>
      </p:sp>
      <p:pic>
        <p:nvPicPr>
          <p:cNvPr id="4" name="Picture 3" descr="Skärmavbild 2013-10-01 kl. 15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3404"/>
            <a:ext cx="1584176" cy="2952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206541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1920px/</a:t>
            </a:r>
            <a:r>
              <a:rPr lang="en-US" b="1" dirty="0" smtClean="0">
                <a:latin typeface="Minya Nouvelle" pitchFamily="2" charset="0"/>
              </a:rPr>
              <a:t>1080</a:t>
            </a:r>
            <a:r>
              <a:rPr lang="en-US" dirty="0" smtClean="0">
                <a:latin typeface="Minya Nouvelle" pitchFamily="2" charset="0"/>
              </a:rPr>
              <a:t>px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 </a:t>
            </a:r>
            <a:r>
              <a:rPr lang="en-US" dirty="0">
                <a:latin typeface="Minya Nouvelle" pitchFamily="2" charset="0"/>
              </a:rPr>
              <a:t>p</a:t>
            </a:r>
            <a:r>
              <a:rPr lang="en-US" dirty="0" smtClean="0">
                <a:latin typeface="Minya Nouvelle" pitchFamily="2" charset="0"/>
              </a:rPr>
              <a:t>ixel ratio:	</a:t>
            </a:r>
            <a:r>
              <a:rPr lang="en-US" b="1" dirty="0" smtClean="0">
                <a:latin typeface="Minya Nouvelle" pitchFamily="2" charset="0"/>
              </a:rPr>
              <a:t>3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CSS-</a:t>
            </a:r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1080/3 = </a:t>
            </a:r>
            <a:r>
              <a:rPr lang="en-US" b="1" dirty="0" smtClean="0">
                <a:latin typeface="Minya Nouvelle" pitchFamily="2" charset="0"/>
              </a:rPr>
              <a:t>360px</a:t>
            </a:r>
            <a:endParaRPr lang="en-US" b="1" dirty="0" smtClean="0">
              <a:latin typeface="Minya Nouvelle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6056" y="4585692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List_of_displays_by_pixel_density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6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Hårdvarupixel/referenspixel</a:t>
            </a:r>
            <a:endParaRPr lang="sv-SE" dirty="0"/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77071"/>
            <a:ext cx="2831638" cy="424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63888" y="2065412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"photo640px.jpg"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"320px"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3888" y="4153644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"photo320px.jpg"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5305772"/>
            <a:ext cx="4540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>
                <a:latin typeface="Minya Nouvelle" pitchFamily="2" charset="0"/>
              </a:rPr>
              <a:t>(Obs: bilden är fejkad för presentation på vanlig skärm)</a:t>
            </a:r>
          </a:p>
        </p:txBody>
      </p:sp>
    </p:spTree>
    <p:extLst>
      <p:ext uri="{BB962C8B-B14F-4D97-AF65-F5344CB8AC3E}">
        <p14:creationId xmlns:p14="http://schemas.microsoft.com/office/powerpoint/2010/main" val="89715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29697"/>
              </p:ext>
            </p:extLst>
          </p:nvPr>
        </p:nvGraphicFramePr>
        <p:xfrm>
          <a:off x="899592" y="1129308"/>
          <a:ext cx="7058867" cy="837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6845" y="2065412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Förhållandet mellan dpi och </a:t>
            </a: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 i CSS är 1/96. (1in är 96px)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Alltså är 1dppx == 96dpi.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Exempel: </a:t>
            </a:r>
            <a:r>
              <a:rPr lang="sv-SE" b="1" dirty="0" err="1" smtClean="0">
                <a:latin typeface="Minya Nouvelle" pitchFamily="2" charset="0"/>
              </a:rPr>
              <a:t>iPhone</a:t>
            </a:r>
            <a:r>
              <a:rPr lang="sv-SE" b="1" dirty="0" smtClean="0">
                <a:latin typeface="Minya Nouvelle" pitchFamily="2" charset="0"/>
              </a:rPr>
              <a:t> 4-</a:t>
            </a:r>
            <a:endParaRPr lang="sv-SE" b="1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192dpi == 2dppx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9632" y="5224472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sv-SE" dirty="0"/>
              <a:t>http://girliemac.com/blog/2012/08/03/resolution-in-media-queries/</a:t>
            </a:r>
          </a:p>
        </p:txBody>
      </p:sp>
      <p:sp>
        <p:nvSpPr>
          <p:cNvPr id="8" name="Rectangle 7"/>
          <p:cNvSpPr/>
          <p:nvPr/>
        </p:nvSpPr>
        <p:spPr>
          <a:xfrm>
            <a:off x="3995936" y="31734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Exempel: </a:t>
            </a:r>
            <a:r>
              <a:rPr lang="sv-SE" b="1" dirty="0" smtClean="0">
                <a:latin typeface="Minya Nouvelle" pitchFamily="2" charset="0"/>
              </a:rPr>
              <a:t>Många </a:t>
            </a:r>
            <a:r>
              <a:rPr lang="sv-SE" b="1" dirty="0" err="1" smtClean="0">
                <a:latin typeface="Minya Nouvelle" pitchFamily="2" charset="0"/>
              </a:rPr>
              <a:t>Android</a:t>
            </a:r>
            <a:r>
              <a:rPr lang="sv-SE" b="1" dirty="0" smtClean="0">
                <a:latin typeface="Minya Nouvelle" pitchFamily="2" charset="0"/>
              </a:rPr>
              <a:t> telefoner</a:t>
            </a:r>
          </a:p>
          <a:p>
            <a:r>
              <a:rPr lang="sv-SE" dirty="0" smtClean="0">
                <a:latin typeface="Minya Nouvelle" pitchFamily="2" charset="0"/>
              </a:rPr>
              <a:t>144dpi </a:t>
            </a:r>
            <a:r>
              <a:rPr lang="sv-SE" dirty="0">
                <a:latin typeface="Minya Nouvelle" pitchFamily="2" charset="0"/>
              </a:rPr>
              <a:t>== </a:t>
            </a:r>
            <a:r>
              <a:rPr lang="sv-SE" dirty="0" smtClean="0">
                <a:latin typeface="Minya Nouvelle" pitchFamily="2" charset="0"/>
              </a:rPr>
              <a:t>1.5dppx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8" y="386561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(min-resolution:144dpi)"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460282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(min-resolution: 1.5dppx)"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0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Olika tekniker</a:t>
            </a:r>
            <a:endParaRPr lang="sv-SE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6296" y="1120140"/>
            <a:ext cx="1651636" cy="325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545" y="2746058"/>
            <a:ext cx="1470660" cy="259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4183" y="1201315"/>
            <a:ext cx="1267384" cy="1248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1417340"/>
            <a:ext cx="5495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Det </a:t>
            </a:r>
            <a:r>
              <a:rPr lang="sv-SE" dirty="0" smtClean="0">
                <a:latin typeface="Minya Nouvelle" pitchFamily="2" charset="0"/>
              </a:rPr>
              <a:t>finns/fanns </a:t>
            </a:r>
            <a:r>
              <a:rPr lang="sv-SE" dirty="0">
                <a:latin typeface="Minya Nouvelle" pitchFamily="2" charset="0"/>
              </a:rPr>
              <a:t>många olika tekniker vi kan använda för att visa webbsidor i vår mobiltelefon:</a:t>
            </a:r>
          </a:p>
          <a:p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1.x med WML </a:t>
            </a:r>
            <a:r>
              <a:rPr lang="sv-SE" dirty="0" smtClean="0">
                <a:latin typeface="Minya Nouvelle" pitchFamily="2" charset="0"/>
              </a:rPr>
              <a:t>1.x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i-mode </a:t>
            </a:r>
            <a:r>
              <a:rPr lang="sv-SE" dirty="0">
                <a:latin typeface="Minya Nouvelle" pitchFamily="2" charset="0"/>
              </a:rPr>
              <a:t>med </a:t>
            </a:r>
            <a:r>
              <a:rPr lang="sv-SE" dirty="0" smtClean="0">
                <a:latin typeface="Minya Nouvelle" pitchFamily="2" charset="0"/>
              </a:rPr>
              <a:t>CHTML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2.x med (XHTML Basic)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  </a:t>
            </a:r>
            <a:r>
              <a:rPr lang="sv-SE" dirty="0">
                <a:latin typeface="Minya Nouvelle" pitchFamily="2" charset="0"/>
              </a:rPr>
              <a:t>	  </a:t>
            </a:r>
            <a:r>
              <a:rPr lang="sv-SE" dirty="0" smtClean="0">
                <a:latin typeface="Minya Nouvelle" pitchFamily="2" charset="0"/>
              </a:rPr>
              <a:t>        </a:t>
            </a:r>
            <a:r>
              <a:rPr lang="sv-SE" dirty="0">
                <a:latin typeface="Minya Nouvelle" pitchFamily="2" charset="0"/>
              </a:rPr>
              <a:t>XHTML Mobile </a:t>
            </a:r>
            <a:r>
              <a:rPr lang="sv-SE" dirty="0" err="1" smtClean="0">
                <a:latin typeface="Minya Nouvelle" pitchFamily="2" charset="0"/>
              </a:rPr>
              <a:t>Profile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”HTTP/WAP</a:t>
            </a:r>
            <a:r>
              <a:rPr lang="sv-SE" dirty="0">
                <a:latin typeface="Minya Nouvelle" pitchFamily="2" charset="0"/>
              </a:rPr>
              <a:t>” med HTML, XHTML och 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speciell webbläsare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Surfning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>
                <a:latin typeface="Minya Nouvelle" pitchFamily="2" charset="0"/>
              </a:rPr>
              <a:t>i fullskalig webbläsare med </a:t>
            </a:r>
            <a:br>
              <a:rPr lang="sv-SE" b="1" dirty="0">
                <a:latin typeface="Minya Nouvelle" pitchFamily="2" charset="0"/>
              </a:rPr>
            </a:br>
            <a:r>
              <a:rPr lang="sv-SE" b="1" dirty="0" smtClean="0">
                <a:latin typeface="Minya Nouvelle" pitchFamily="2" charset="0"/>
              </a:rPr>
              <a:t>HTML5 </a:t>
            </a:r>
            <a:r>
              <a:rPr lang="sv-SE" b="1" dirty="0">
                <a:latin typeface="Minya Nouvelle" pitchFamily="2" charset="0"/>
              </a:rPr>
              <a:t>och </a:t>
            </a:r>
            <a:r>
              <a:rPr lang="sv-SE" b="1" dirty="0" smtClean="0">
                <a:latin typeface="Minya Nouvelle" pitchFamily="2" charset="0"/>
              </a:rPr>
              <a:t>CSS3</a:t>
            </a:r>
            <a:endParaRPr lang="sv-SE" b="1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09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057300"/>
            <a:ext cx="8784976" cy="4464496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 högupplösta skärmar</a:t>
            </a:r>
            <a:endParaRPr lang="sv-SE" dirty="0"/>
          </a:p>
        </p:txBody>
      </p:sp>
      <p:pic>
        <p:nvPicPr>
          <p:cNvPr id="178180" name="Picture 4" descr="apple-iphone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558">
            <a:off x="4808627" y="3296959"/>
            <a:ext cx="291652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mage1.pricedekho.com/p/1/8840/41276-samsung-galaxy-s3-picture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433564"/>
            <a:ext cx="1728192" cy="1728192"/>
          </a:xfrm>
          <a:prstGeom prst="rect">
            <a:avLst/>
          </a:prstGeom>
          <a:noFill/>
          <a:effectLst>
            <a:reflection stA="45000" endPos="1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2" name="Picture 6" descr="http://techsmush.com/wp-content/uploads/2012/06/macbook-pro-with-retina-disp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9588"/>
            <a:ext cx="3220555" cy="1701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0670"/>
            <a:ext cx="7613225" cy="19628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4261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Tips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674076" cy="1460500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dirty="0" err="1" smtClean="0"/>
              <a:t>Undvik</a:t>
            </a:r>
            <a:r>
              <a:rPr lang="en-US" dirty="0" smtClean="0"/>
              <a:t> </a:t>
            </a:r>
            <a:r>
              <a:rPr lang="en-US" dirty="0" err="1" smtClean="0"/>
              <a:t>rastergrafik</a:t>
            </a:r>
            <a:endParaRPr lang="en-US" dirty="0"/>
          </a:p>
          <a:p>
            <a:pPr marL="342900" indent="-342900">
              <a:buFontTx/>
              <a:buChar char="•"/>
            </a:pPr>
            <a:r>
              <a:rPr lang="en-US" dirty="0" err="1" smtClean="0"/>
              <a:t>Servera</a:t>
            </a:r>
            <a:r>
              <a:rPr lang="en-US" dirty="0" smtClean="0"/>
              <a:t> en </a:t>
            </a:r>
            <a:r>
              <a:rPr lang="en-US" dirty="0" err="1" smtClean="0"/>
              <a:t>stor</a:t>
            </a:r>
            <a:r>
              <a:rPr lang="en-US" dirty="0" smtClean="0"/>
              <a:t> </a:t>
            </a:r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låt</a:t>
            </a:r>
            <a:r>
              <a:rPr lang="en-US" dirty="0" smtClean="0"/>
              <a:t> </a:t>
            </a:r>
            <a:r>
              <a:rPr lang="en-US" dirty="0" err="1" smtClean="0"/>
              <a:t>webbläsaren</a:t>
            </a:r>
            <a:r>
              <a:rPr lang="en-US" dirty="0"/>
              <a:t> </a:t>
            </a:r>
            <a:r>
              <a:rPr lang="en-US" dirty="0" err="1" smtClean="0"/>
              <a:t>skala</a:t>
            </a:r>
            <a:r>
              <a:rPr lang="en-US" dirty="0" smtClean="0"/>
              <a:t>.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Server/</a:t>
            </a:r>
            <a:r>
              <a:rPr lang="en-US" dirty="0" err="1" smtClean="0"/>
              <a:t>klientside</a:t>
            </a:r>
            <a:r>
              <a:rPr lang="en-US" dirty="0" smtClean="0"/>
              <a:t>-plugin </a:t>
            </a:r>
          </a:p>
          <a:p>
            <a:pPr marL="342900" indent="-342900">
              <a:buFontTx/>
              <a:buChar char="•"/>
            </a:pP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attribut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kommande</a:t>
            </a:r>
            <a:r>
              <a:rPr lang="en-US" dirty="0" smtClean="0"/>
              <a:t> </a:t>
            </a:r>
            <a:r>
              <a:rPr lang="en-US" dirty="0" err="1" smtClean="0"/>
              <a:t>standarder</a:t>
            </a:r>
            <a:endParaRPr lang="en-US" dirty="0" smtClean="0"/>
          </a:p>
          <a:p>
            <a:pPr marL="342900" indent="-342900">
              <a:buFontTx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36" y="3277257"/>
            <a:ext cx="8280920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minbild.jpg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srcset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minbild@2x.jpg 2x, minbild@3x.jpg 3x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alt</a:t>
            </a:r>
            <a:r>
              <a:rPr lang="en-US" sz="1200" b="1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”…"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36" y="3709305"/>
            <a:ext cx="820891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theBackgroundImage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-image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image-set(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1x,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(minbild@2x.png) 2x,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 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(minbild@3x.png) 3x);	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 rot="7105985">
            <a:off x="5694951" y="4277400"/>
            <a:ext cx="564174" cy="1252364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6372200" y="4645409"/>
            <a:ext cx="15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inya Nouvelle" pitchFamily="2" charset="0"/>
              </a:rPr>
              <a:t>Vendor prefix</a:t>
            </a:r>
            <a:endParaRPr lang="en-US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Orientation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1057299"/>
            <a:ext cx="1900826" cy="2851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467911" y="2681669"/>
            <a:ext cx="2143485" cy="3215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6680" y="1273324"/>
            <a:ext cx="4608512" cy="37548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Portrait */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orientation:portrait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 auto 10px auto;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Landscape*/</a:t>
            </a:r>
            <a:endParaRPr lang="en-US" sz="1400" b="1" dirty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rc 9"/>
          <p:cNvSpPr/>
          <p:nvPr/>
        </p:nvSpPr>
        <p:spPr>
          <a:xfrm>
            <a:off x="5868144" y="2137420"/>
            <a:ext cx="1368152" cy="1368152"/>
          </a:xfrm>
          <a:prstGeom prst="arc">
            <a:avLst>
              <a:gd name="adj1" fmla="val 10658615"/>
              <a:gd name="adj2" fmla="val 16124967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407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Faviconer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95400"/>
            <a:ext cx="2438400" cy="137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1112" y="1981200"/>
            <a:ext cx="359833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16016" y="1373748"/>
            <a:ext cx="3886327" cy="11237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16px*16px alt. 32px*32px</a:t>
            </a:r>
          </a:p>
          <a:p>
            <a:r>
              <a:rPr lang="sv-SE" sz="2000" b="1" dirty="0" smtClean="0"/>
              <a:t>Färger:</a:t>
            </a:r>
            <a:r>
              <a:rPr lang="sv-SE" sz="2000" dirty="0" smtClean="0"/>
              <a:t>	8bitar eller 24bitar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ico</a:t>
            </a:r>
            <a:endParaRPr lang="sv-SE" sz="2000" dirty="0"/>
          </a:p>
        </p:txBody>
      </p:sp>
      <p:sp>
        <p:nvSpPr>
          <p:cNvPr id="9" name="Rectangle 8"/>
          <p:cNvSpPr/>
          <p:nvPr/>
        </p:nvSpPr>
        <p:spPr>
          <a:xfrm>
            <a:off x="323528" y="4452709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"favicon.ico"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"image/x-icon"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5028773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"favicon.png"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10" descr="http://www.favbrowser.com/wp-content/uploads/2010/08/internetexplorer7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42" y="4353219"/>
            <a:ext cx="418174" cy="4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49" y="4420033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372680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66" y="4384298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381558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996097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948744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96" y="4945732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957622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3528" y="3145532"/>
            <a:ext cx="834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För att skapa </a:t>
            </a:r>
            <a:r>
              <a:rPr lang="sv-SE" dirty="0" err="1">
                <a:latin typeface="Minya Nouvelle" pitchFamily="2" charset="0"/>
              </a:rPr>
              <a:t>ico</a:t>
            </a:r>
            <a:r>
              <a:rPr lang="sv-SE" dirty="0">
                <a:latin typeface="Minya Nouvelle" pitchFamily="2" charset="0"/>
              </a:rPr>
              <a:t>-filer kan du använda gratisverktyg på nätet eller Photoshop.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Apple Touch Icon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256" y="1137595"/>
            <a:ext cx="2490753" cy="373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169" y="2497460"/>
            <a:ext cx="1515688" cy="227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061" y="2701165"/>
            <a:ext cx="153617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V:\_app\pic\apple-touch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4761" y="1297075"/>
            <a:ext cx="1368152" cy="1368152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3935578" y="1213558"/>
            <a:ext cx="2238451" cy="468938"/>
          </a:xfrm>
          <a:custGeom>
            <a:avLst/>
            <a:gdLst>
              <a:gd name="connsiteX0" fmla="*/ 0 w 2238451"/>
              <a:gd name="connsiteY0" fmla="*/ 468938 h 468938"/>
              <a:gd name="connsiteX1" fmla="*/ 863193 w 2238451"/>
              <a:gd name="connsiteY1" fmla="*/ 765 h 468938"/>
              <a:gd name="connsiteX2" fmla="*/ 2238451 w 2238451"/>
              <a:gd name="connsiteY2" fmla="*/ 381156 h 4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451" h="468938">
                <a:moveTo>
                  <a:pt x="0" y="468938"/>
                </a:moveTo>
                <a:cubicBezTo>
                  <a:pt x="245059" y="242166"/>
                  <a:pt x="490118" y="15395"/>
                  <a:pt x="863193" y="765"/>
                </a:cubicBezTo>
                <a:cubicBezTo>
                  <a:pt x="1236268" y="-13865"/>
                  <a:pt x="1737359" y="183645"/>
                  <a:pt x="2238451" y="3811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692081" y="2761421"/>
            <a:ext cx="2171218" cy="18047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57*57</a:t>
            </a:r>
          </a:p>
          <a:p>
            <a:r>
              <a:rPr lang="sv-SE" sz="2000" dirty="0" smtClean="0"/>
              <a:t>	72*72</a:t>
            </a:r>
          </a:p>
          <a:p>
            <a:r>
              <a:rPr lang="sv-SE" sz="2000" dirty="0" smtClean="0"/>
              <a:t>	114*114</a:t>
            </a:r>
            <a:br>
              <a:rPr lang="sv-SE" sz="2000" dirty="0" smtClean="0"/>
            </a:br>
            <a:r>
              <a:rPr lang="sv-SE" sz="2000" dirty="0" smtClean="0"/>
              <a:t>	</a:t>
            </a:r>
            <a:r>
              <a:rPr lang="sv-SE" sz="2000" b="1" dirty="0" smtClean="0"/>
              <a:t>144*144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png</a:t>
            </a:r>
            <a:endParaRPr lang="sv-SE" sz="2000" dirty="0"/>
          </a:p>
        </p:txBody>
      </p:sp>
      <p:sp>
        <p:nvSpPr>
          <p:cNvPr id="12" name="Rectangle 11"/>
          <p:cNvSpPr/>
          <p:nvPr/>
        </p:nvSpPr>
        <p:spPr>
          <a:xfrm>
            <a:off x="539552" y="5070003"/>
            <a:ext cx="816535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"apple-touch-icon"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"../_app/pic/apple-touch-icon.png"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4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162818" name="Picture 2" descr="C:\Dropbox\Photo 2011-09-27 22 10 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19" name="Picture 3" descr="C:\Dropbox\Photo 2011-09-27 22 11 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55048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0" name="Picture 4" descr="C:\Dropbox\Photo 2011-09-27 22 11 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11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1" name="Picture 5" descr="C:\Dropbox\Photo 2011-09-27 22 11 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1" y="1255047"/>
            <a:ext cx="1768045" cy="265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553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"email"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577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16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"number"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640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Det finns mycket mer att göra</a:t>
            </a:r>
            <a:endParaRPr lang="sv-S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890100" cy="1460500"/>
          </a:xfrm>
        </p:spPr>
        <p:txBody>
          <a:bodyPr/>
          <a:lstStyle/>
          <a:p>
            <a:r>
              <a:rPr lang="sv-SE" dirty="0" smtClean="0"/>
              <a:t>Vi kan skapa rena applikationer för </a:t>
            </a:r>
            <a:r>
              <a:rPr lang="sv-SE" dirty="0" err="1" smtClean="0"/>
              <a:t>smartphones</a:t>
            </a:r>
            <a:r>
              <a:rPr lang="sv-SE" dirty="0" smtClean="0"/>
              <a:t> genom att utnyttja exempelvis:</a:t>
            </a:r>
          </a:p>
          <a:p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geolocation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detektera </a:t>
            </a:r>
            <a:r>
              <a:rPr lang="sv-SE" dirty="0" err="1" smtClean="0"/>
              <a:t>user</a:t>
            </a:r>
            <a:r>
              <a:rPr lang="sv-SE" dirty="0" smtClean="0"/>
              <a:t> agents på servern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använda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storage</a:t>
            </a:r>
            <a:r>
              <a:rPr lang="sv-SE" dirty="0" smtClean="0"/>
              <a:t> för att spara information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...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358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Boilerplate</a:t>
            </a:r>
            <a:endParaRPr lang="sv-SE" dirty="0"/>
          </a:p>
        </p:txBody>
      </p:sp>
      <p:pic>
        <p:nvPicPr>
          <p:cNvPr id="171010" name="Picture 2" descr="C:\Users\tstjo\AppData\Local\Temp\SNAGHTML7035ab78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24" y="1489349"/>
            <a:ext cx="4141292" cy="3562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021">
            <a:off x="1805576" y="1545253"/>
            <a:ext cx="4520878" cy="884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4924" y="5089748"/>
            <a:ext cx="407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http://html5boilerplate.com/mobile</a:t>
            </a:r>
          </a:p>
        </p:txBody>
      </p:sp>
    </p:spTree>
    <p:extLst>
      <p:ext uri="{BB962C8B-B14F-4D97-AF65-F5344CB8AC3E}">
        <p14:creationId xmlns:p14="http://schemas.microsoft.com/office/powerpoint/2010/main" val="29704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vs. Desktop </a:t>
            </a:r>
            <a:r>
              <a:rPr lang="en-US" sz="3200" dirty="0" smtClean="0"/>
              <a:t>(Worldwide)</a:t>
            </a:r>
            <a:endParaRPr lang="en-US" sz="3200" dirty="0"/>
          </a:p>
        </p:txBody>
      </p:sp>
      <p:pic>
        <p:nvPicPr>
          <p:cNvPr id="4" name="Picture 3" descr="Skärmavbild 2013-10-01 kl. 13.54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9308"/>
            <a:ext cx="7657884" cy="43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Graceful Degradation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24328" y="2353444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60032" y="1921396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3528" y="1921396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8293" y="2137420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2979" y="2497460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7314" y="2137420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1475656" y="4145243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9593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625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3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Undvik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6400800" cy="1460500"/>
          </a:xfrm>
        </p:spPr>
        <p:txBody>
          <a:bodyPr/>
          <a:lstStyle/>
          <a:p>
            <a:r>
              <a:rPr lang="sv-SE" dirty="0" err="1" smtClean="0"/>
              <a:t>Undivk</a:t>
            </a:r>
            <a:r>
              <a:rPr lang="sv-SE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Ramar (</a:t>
            </a:r>
            <a:r>
              <a:rPr lang="sv-SE" dirty="0" err="1" smtClean="0"/>
              <a:t>frames</a:t>
            </a:r>
            <a:r>
              <a:rPr lang="sv-SE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tabeller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image-</a:t>
            </a:r>
            <a:r>
              <a:rPr lang="sv-SE" dirty="0" err="1" smtClean="0"/>
              <a:t>maps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skrollning</a:t>
            </a:r>
            <a:r>
              <a:rPr lang="sv-SE" dirty="0" smtClean="0"/>
              <a:t> horisontellt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plugin (flash, </a:t>
            </a:r>
            <a:r>
              <a:rPr lang="sv-SE" dirty="0" err="1" smtClean="0"/>
              <a:t>silverlight</a:t>
            </a:r>
            <a:r>
              <a:rPr lang="sv-SE" dirty="0" smtClean="0"/>
              <a:t> etc.)</a:t>
            </a:r>
          </a:p>
          <a:p>
            <a:r>
              <a:rPr lang="sv-SE" dirty="0" smtClean="0"/>
              <a:t>Minimera: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minimera behovet av att ge indata via formulär.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Informationsmängden ( eller ? )</a:t>
            </a:r>
          </a:p>
          <a:p>
            <a:pPr marL="342900" indent="-342900">
              <a:buFont typeface="Arial" charset="0"/>
              <a:buChar char="•"/>
            </a:pP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bygg på höjden, inte bredden. (formulär, </a:t>
            </a:r>
            <a:r>
              <a:rPr lang="sv-SE" dirty="0" err="1" smtClean="0"/>
              <a:t>labels</a:t>
            </a:r>
            <a:r>
              <a:rPr lang="sv-SE" dirty="0" smtClean="0"/>
              <a:t> överst)</a:t>
            </a:r>
            <a:endParaRPr lang="sv-SE" dirty="0"/>
          </a:p>
        </p:txBody>
      </p:sp>
      <p:pic>
        <p:nvPicPr>
          <p:cNvPr id="4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893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2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Möjligheter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6400800" cy="305999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CSS-sprites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Ge möjligheten att ändra till desktop-version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select</a:t>
            </a:r>
            <a:r>
              <a:rPr lang="sv-SE" dirty="0" smtClean="0"/>
              <a:t>-rutor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scenarios, hur ska sidan användas? När?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på ljusförhållanden</a:t>
            </a:r>
            <a:endParaRPr lang="sv-SE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77580"/>
            <a:ext cx="230513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12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Skapa sidor för skärm och mobil</a:t>
            </a:r>
            <a:endParaRPr lang="sv-SE" sz="4000" dirty="0"/>
          </a:p>
        </p:txBody>
      </p:sp>
      <p:pic>
        <p:nvPicPr>
          <p:cNvPr id="135170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61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2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56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215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>
            <a:stCxn id="2" idx="2"/>
          </p:cNvCxnSpPr>
          <p:nvPr/>
        </p:nvCxnSpPr>
        <p:spPr>
          <a:xfrm flipH="1">
            <a:off x="4499992" y="1059644"/>
            <a:ext cx="29118" cy="4462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174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92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915816" y="2497460"/>
            <a:ext cx="216024" cy="1512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763688" y="2569468"/>
            <a:ext cx="576064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12260" y="2641476"/>
            <a:ext cx="22264" cy="11442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>
            <a:off x="6898348" y="1704831"/>
            <a:ext cx="1368152" cy="3024878"/>
          </a:xfrm>
          <a:prstGeom prst="arc">
            <a:avLst>
              <a:gd name="adj1" fmla="val 16200000"/>
              <a:gd name="adj2" fmla="val 531875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Arc 29"/>
          <p:cNvSpPr/>
          <p:nvPr/>
        </p:nvSpPr>
        <p:spPr>
          <a:xfrm rot="1120241" flipH="1">
            <a:off x="4793001" y="1489077"/>
            <a:ext cx="1880592" cy="3240361"/>
          </a:xfrm>
          <a:prstGeom prst="arc">
            <a:avLst>
              <a:gd name="adj1" fmla="val 16200000"/>
              <a:gd name="adj2" fmla="val 623985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TextBox 26"/>
          <p:cNvSpPr txBox="1"/>
          <p:nvPr/>
        </p:nvSpPr>
        <p:spPr>
          <a:xfrm rot="17773661">
            <a:off x="237410" y="2753251"/>
            <a:ext cx="204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för skärm</a:t>
            </a:r>
          </a:p>
        </p:txBody>
      </p:sp>
      <p:sp>
        <p:nvSpPr>
          <p:cNvPr id="32" name="TextBox 31"/>
          <p:cNvSpPr txBox="1"/>
          <p:nvPr/>
        </p:nvSpPr>
        <p:spPr>
          <a:xfrm rot="4421545">
            <a:off x="2519826" y="3185560"/>
            <a:ext cx="227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handhållen</a:t>
            </a:r>
          </a:p>
        </p:txBody>
      </p:sp>
      <p:sp>
        <p:nvSpPr>
          <p:cNvPr id="33" name="TextBox 32"/>
          <p:cNvSpPr txBox="1"/>
          <p:nvPr/>
        </p:nvSpPr>
        <p:spPr>
          <a:xfrm rot="18793194">
            <a:off x="5191602" y="314525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Samma innehåll</a:t>
            </a:r>
          </a:p>
        </p:txBody>
      </p:sp>
      <p:sp>
        <p:nvSpPr>
          <p:cNvPr id="28" name="TextBox 27"/>
          <p:cNvSpPr txBox="1"/>
          <p:nvPr/>
        </p:nvSpPr>
        <p:spPr>
          <a:xfrm rot="5588114">
            <a:off x="7558964" y="310605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mobil</a:t>
            </a:r>
          </a:p>
        </p:txBody>
      </p:sp>
      <p:sp>
        <p:nvSpPr>
          <p:cNvPr id="35" name="TextBox 34"/>
          <p:cNvSpPr txBox="1"/>
          <p:nvPr/>
        </p:nvSpPr>
        <p:spPr>
          <a:xfrm rot="18118262">
            <a:off x="4285195" y="177273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skärm</a:t>
            </a:r>
          </a:p>
        </p:txBody>
      </p:sp>
    </p:spTree>
    <p:extLst>
      <p:ext uri="{BB962C8B-B14F-4D97-AF65-F5344CB8AC3E}">
        <p14:creationId xmlns:p14="http://schemas.microsoft.com/office/powerpoint/2010/main" val="300836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2" y="1417340"/>
            <a:ext cx="3153916" cy="17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32" y="2469110"/>
            <a:ext cx="1420118" cy="160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82" y="3577580"/>
            <a:ext cx="716952" cy="126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3215152" y="3356388"/>
            <a:ext cx="1182254" cy="776328"/>
          </a:xfrm>
          <a:custGeom>
            <a:avLst/>
            <a:gdLst>
              <a:gd name="connsiteX0" fmla="*/ 0 w 1182254"/>
              <a:gd name="connsiteY0" fmla="*/ 0 h 776328"/>
              <a:gd name="connsiteX1" fmla="*/ 397163 w 1182254"/>
              <a:gd name="connsiteY1" fmla="*/ 738909 h 776328"/>
              <a:gd name="connsiteX2" fmla="*/ 1182254 w 1182254"/>
              <a:gd name="connsiteY2" fmla="*/ 600363 h 77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2254" h="776328">
                <a:moveTo>
                  <a:pt x="0" y="0"/>
                </a:moveTo>
                <a:cubicBezTo>
                  <a:pt x="100060" y="319424"/>
                  <a:pt x="200121" y="638848"/>
                  <a:pt x="397163" y="738909"/>
                </a:cubicBezTo>
                <a:cubicBezTo>
                  <a:pt x="594205" y="838970"/>
                  <a:pt x="888229" y="719666"/>
                  <a:pt x="1182254" y="6003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5367224" y="4270788"/>
            <a:ext cx="1173019" cy="608955"/>
          </a:xfrm>
          <a:custGeom>
            <a:avLst/>
            <a:gdLst>
              <a:gd name="connsiteX0" fmla="*/ 0 w 1173019"/>
              <a:gd name="connsiteY0" fmla="*/ 0 h 608955"/>
              <a:gd name="connsiteX1" fmla="*/ 572655 w 1173019"/>
              <a:gd name="connsiteY1" fmla="*/ 591127 h 608955"/>
              <a:gd name="connsiteX2" fmla="*/ 1173019 w 1173019"/>
              <a:gd name="connsiteY2" fmla="*/ 397163 h 60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019" h="608955">
                <a:moveTo>
                  <a:pt x="0" y="0"/>
                </a:moveTo>
                <a:cubicBezTo>
                  <a:pt x="188576" y="262466"/>
                  <a:pt x="377152" y="524933"/>
                  <a:pt x="572655" y="591127"/>
                </a:cubicBezTo>
                <a:cubicBezTo>
                  <a:pt x="768158" y="657321"/>
                  <a:pt x="970588" y="527242"/>
                  <a:pt x="1173019" y="3971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20" y="1082688"/>
            <a:ext cx="1224136" cy="12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4" y="3214478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95" y="4592366"/>
            <a:ext cx="802515" cy="80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1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217131</TotalTime>
  <Words>1346</Words>
  <Application>Microsoft Macintosh PowerPoint</Application>
  <PresentationFormat>On-screen Show (16:10)</PresentationFormat>
  <Paragraphs>273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Verdana</vt:lpstr>
      <vt:lpstr>Georgia</vt:lpstr>
      <vt:lpstr>Algerian</vt:lpstr>
      <vt:lpstr>Garamond</vt:lpstr>
      <vt:lpstr>Minya Nouvelle</vt:lpstr>
      <vt:lpstr>Calisto MT</vt:lpstr>
      <vt:lpstr>Calibri</vt:lpstr>
      <vt:lpstr>Office Theme</vt:lpstr>
      <vt:lpstr>F05 – Mobile First</vt:lpstr>
      <vt:lpstr>F05 – Mobile First</vt:lpstr>
      <vt:lpstr>Olika tekniker</vt:lpstr>
      <vt:lpstr>Mobile vs. Desktop (Worldwide)</vt:lpstr>
      <vt:lpstr>Graceful Degradation</vt:lpstr>
      <vt:lpstr>Undvik</vt:lpstr>
      <vt:lpstr>Möjligheter</vt:lpstr>
      <vt:lpstr>Skapa sidor för skärm och mobil</vt:lpstr>
      <vt:lpstr>Responsiv webbdesign</vt:lpstr>
      <vt:lpstr>Progressive Enhancement</vt:lpstr>
      <vt:lpstr>Hur testa?</vt:lpstr>
      <vt:lpstr>Hur testa?</vt:lpstr>
      <vt:lpstr>Hur testa?</vt:lpstr>
      <vt:lpstr>PowerPoint Presentation</vt:lpstr>
      <vt:lpstr>Opera</vt:lpstr>
      <vt:lpstr>PowerPoint Presentation</vt:lpstr>
      <vt:lpstr>Enhetsbredder</vt:lpstr>
      <vt:lpstr>Feature Phone/Smartphone</vt:lpstr>
      <vt:lpstr>Viewport</vt:lpstr>
      <vt:lpstr>Viewport</vt:lpstr>
      <vt:lpstr>Responsiv webbdesign</vt:lpstr>
      <vt:lpstr>Exempel</vt:lpstr>
      <vt:lpstr>Bilder/Video</vt:lpstr>
      <vt:lpstr>Media Queries</vt:lpstr>
      <vt:lpstr>Media Queries</vt:lpstr>
      <vt:lpstr>High DPI screens</vt:lpstr>
      <vt:lpstr>Resolution/CSS Resolution</vt:lpstr>
      <vt:lpstr>Hårdvarupixel/referenspixel</vt:lpstr>
      <vt:lpstr>Media Queries</vt:lpstr>
      <vt:lpstr>För högupplösta skärmar</vt:lpstr>
      <vt:lpstr>Tips om bilder</vt:lpstr>
      <vt:lpstr>Orientation</vt:lpstr>
      <vt:lpstr>Faviconer</vt:lpstr>
      <vt:lpstr>Apple Touch Icon</vt:lpstr>
      <vt:lpstr>Formulär</vt:lpstr>
      <vt:lpstr>Det finns mycket mer att göra</vt:lpstr>
      <vt:lpstr>Boilerplate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4435</cp:revision>
  <dcterms:created xsi:type="dcterms:W3CDTF">2009-01-05T10:26:14Z</dcterms:created>
  <dcterms:modified xsi:type="dcterms:W3CDTF">2013-10-02T07:48:56Z</dcterms:modified>
</cp:coreProperties>
</file>